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76ED-03F2-44E1-B9F9-A36CC804089E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B8405-8942-4769-8A71-3A21E64D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00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076ED-03F2-44E1-B9F9-A36CC804089E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B8405-8942-4769-8A71-3A21E64D3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9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32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23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smtClean="0">
                <a:solidFill>
                  <a:srgbClr val="EE2212"/>
                </a:solidFill>
                <a:effectLst/>
                <a:latin typeface="Times New Roman" pitchFamily="18" charset="0"/>
                <a:cs typeface="Times New Roman" pitchFamily="18" charset="0"/>
              </a:rPr>
              <a:t>Адміністрація закладу</a:t>
            </a:r>
            <a:r>
              <a:rPr lang="ru-RU" smtClean="0">
                <a:solidFill>
                  <a:srgbClr val="EE2212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solidFill>
                  <a:srgbClr val="EE221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EE22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26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4719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7414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Моніторинг оцінювання учнів 1- 3-х класів  </a:t>
            </a:r>
            <a:br>
              <a:rPr lang="uk-UA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Терешківський ліцей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93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Моніторинг оцінювання учнів 1- 3-х класів  </a:t>
            </a:r>
            <a:br>
              <a:rPr lang="uk-UA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Вацівська філія І-ІІ ступенів ім. В. Тюріна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09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Моніторинг оцінювання учнів 1- 3-х класів  </a:t>
            </a:r>
            <a:br>
              <a:rPr lang="uk-UA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Кашубівська філія І ступеня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00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Моніторинг оцінювання учнів 1- 3-х класів</a:t>
            </a:r>
            <a:endParaRPr lang="ru-RU" sz="2800" dirty="0"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63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3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40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67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7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 результатами оцінювання навчальних досягнень учнів за навчальний рік, із 387 учнів 4-11– х класів  закладу маємо такі показники (Терешківський ліцей)</a:t>
            </a:r>
            <a:r>
              <a:rPr lang="ru-RU" smtClean="0">
                <a:effectLst/>
              </a:rPr>
              <a:t/>
            </a:r>
            <a:br>
              <a:rPr lang="ru-RU" smtClean="0">
                <a:effectLst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76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 результатами оцінювання навчальних досягнень учнів за навчальний рік, із 387 учнів 4-11– х класів  закладу маємо такі показники (Вацівська філія І-ІІ ступенів)</a:t>
            </a:r>
            <a:endParaRPr lang="ru-RU" sz="24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82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700" b="1" smtClean="0">
                <a:solidFill>
                  <a:srgbClr val="EE2212"/>
                </a:solidFill>
                <a:effectLst/>
                <a:latin typeface="Times New Roman" pitchFamily="18" charset="0"/>
                <a:cs typeface="Times New Roman" pitchFamily="18" charset="0"/>
              </a:rPr>
              <a:t>І етап Всеукраїнського</a:t>
            </a:r>
            <a:br>
              <a:rPr lang="ru-RU" sz="2700" b="1" smtClean="0">
                <a:solidFill>
                  <a:srgbClr val="EE221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b="1" smtClean="0">
                <a:solidFill>
                  <a:srgbClr val="EE2212"/>
                </a:solidFill>
                <a:effectLst/>
                <a:latin typeface="Times New Roman" pitchFamily="18" charset="0"/>
                <a:cs typeface="Times New Roman" pitchFamily="18" charset="0"/>
              </a:rPr>
              <a:t> конкурсу - захисту учнівських </a:t>
            </a:r>
            <a:br>
              <a:rPr lang="ru-RU" sz="2700" b="1" smtClean="0">
                <a:solidFill>
                  <a:srgbClr val="EE2212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b="1" smtClean="0">
                <a:solidFill>
                  <a:srgbClr val="EE2212"/>
                </a:solidFill>
                <a:effectLst/>
                <a:latin typeface="Times New Roman" pitchFamily="18" charset="0"/>
                <a:cs typeface="Times New Roman" pitchFamily="18" charset="0"/>
              </a:rPr>
              <a:t>науково-дослідницьких робіт (МАН)</a:t>
            </a:r>
            <a:r>
              <a:rPr lang="ru-RU" sz="3100" b="1" smtClean="0">
                <a:effectLst/>
              </a:rPr>
              <a:t/>
            </a:r>
            <a:br>
              <a:rPr lang="ru-RU" sz="3100" b="1" smtClean="0">
                <a:effectLst/>
              </a:rPr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71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78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sz="2800" b="1" dirty="0">
              <a:solidFill>
                <a:srgbClr val="EE2212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79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14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Засідання методичної комісії суспільно-гуманітарних та мистецьких дисциплін</a:t>
            </a:r>
            <a:endParaRPr lang="ru-RU" sz="32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9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Засідання методичної комісії  </a:t>
            </a:r>
            <a:b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початкових класів</a:t>
            </a:r>
            <a:endParaRPr lang="ru-RU" sz="32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04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 18 по 23 грудня 2020 року у Терешківському ліцеї пройшли творчі звіти педагогічних працівників, які будуть проходити атестацію у 2021 році: вихователя групи подовженого дня Чепіги Ганни Миколаївни та вчителів початкових класів Рябенко Надії Миколаївни,  Циб Ніни Іванівни.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21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Засідання атестаційної комісії І рівня</a:t>
            </a:r>
            <a:endParaRPr lang="ru-RU" sz="36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41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Засідання методичної ради</a:t>
            </a:r>
            <a:endParaRPr lang="ru-RU" sz="32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15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Засідання атестаційної комісії ІІ рівня</a:t>
            </a:r>
            <a:endParaRPr lang="ru-RU" sz="32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1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75919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06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Заклад відвідав заступник міністра Міністерства у справах ветеранів </a:t>
            </a:r>
            <a:b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Ігор Безкаравайний </a:t>
            </a:r>
            <a:endParaRPr lang="ru-RU" sz="3200" b="1" dirty="0" smtClean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0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До Дня пам</a:t>
            </a:r>
            <a:r>
              <a:rPr lang="en-US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яті жертв  голодомору і політичних репресій «</a:t>
            </a:r>
            <a: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І свічка плакала в скорботі…»</a:t>
            </a:r>
            <a:r>
              <a:rPr lang="uk-UA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7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До Дня пам</a:t>
            </a:r>
            <a:r>
              <a:rPr lang="en-US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яті Героїв Небесної сотні</a:t>
            </a:r>
            <a:endParaRPr lang="ru-RU" sz="32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22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Тиждень української мови</a:t>
            </a:r>
            <a:endParaRPr lang="ru-RU" sz="32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3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Всеукраїнський тиждень права</a:t>
            </a:r>
            <a:endParaRPr lang="ru-RU" sz="32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40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smtClean="0"/>
              <a:t/>
            </a:r>
            <a:br>
              <a:rPr lang="ru-RU" sz="2800" smtClean="0"/>
            </a:br>
            <a:r>
              <a:rPr lang="ru-RU" sz="31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Перемога в обласному  конкурсі на кращу матеріальну базу  військово-патріотичного та фізичного виховання</a:t>
            </a:r>
            <a:endParaRPr lang="ru-RU" sz="31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09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Станом  на  05.09.2020  року  в  закладах  </a:t>
            </a:r>
            <a:br>
              <a:rPr lang="ru-RU" sz="2400" b="1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400" b="1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функціонує 32 класи, у яких навчається 574 здобувачі освіти. </a:t>
            </a:r>
            <a:br>
              <a:rPr lang="ru-RU" sz="2400" b="1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400" b="1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Середня наповнюваність класів – 20  учнів  </a:t>
            </a:r>
            <a:r>
              <a:rPr lang="ru-RU" sz="24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34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Виставка-фотопроєкт </a:t>
            </a:r>
            <a:br>
              <a:rPr lang="uk-UA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«Життя триває»</a:t>
            </a:r>
            <a:endParaRPr lang="ru-RU" sz="32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76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Зустріч одиннадцятикласників </a:t>
            </a:r>
            <a:b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 учасниками бойових дій на Сході України</a:t>
            </a:r>
            <a:endParaRPr lang="ru-RU" sz="32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37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Історична експрес-подорож  </a:t>
            </a:r>
            <a:b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“Маю честь захищати Україну” до Дня збройних сил України  </a:t>
            </a:r>
            <a:endParaRPr lang="ru-RU" sz="32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712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smtClean="0">
                <a:effectLst/>
                <a:latin typeface="Times New Roman"/>
                <a:ea typeface="Times New Roman"/>
              </a:rPr>
              <a:t> </a:t>
            </a:r>
            <a:endParaRPr lang="ru-RU" sz="3100" b="1" dirty="0">
              <a:solidFill>
                <a:srgbClr val="EA2D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12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91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ru-RU" sz="200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До 150-річчя з Дня народження Л.Українки учні 10 класу Головань Марія та Одарюк Олександр на конкурсі “Змагаймося за нове життя”представили уривок з феєричної п’єси Лесі Українки “Лісова пісня” (керівник – вчитель української мови і літератури Дяченко В.Г.)</a:t>
            </a:r>
            <a:endParaRPr lang="ru-RU" sz="200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72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b="1" smtClean="0">
                <a:solidFill>
                  <a:srgbClr val="283543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31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К</a:t>
            </a:r>
            <a:r>
              <a:rPr lang="ru-RU" sz="31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оманд</a:t>
            </a:r>
            <a:r>
              <a:rPr lang="uk-UA" sz="31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а</a:t>
            </a:r>
            <a:r>
              <a:rPr lang="ru-RU" sz="31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Терешківського ліцею "Канікули" </a:t>
            </a:r>
            <a:r>
              <a:rPr lang="uk-UA" sz="31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взяла</a:t>
            </a:r>
            <a:r>
              <a:rPr lang="ru-RU" sz="31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участь в обласному </a:t>
            </a:r>
            <a:br>
              <a:rPr lang="ru-RU" sz="31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31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фестивалі-конкурсі "ГуморFEST"</a:t>
            </a:r>
            <a:br>
              <a:rPr lang="ru-RU" sz="31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31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3100" b="1" smtClean="0">
                <a:solidFill>
                  <a:srgbClr val="FF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31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22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379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Читання поезій Кобзаря англійською мовою</a:t>
            </a:r>
            <a:endParaRPr lang="ru-RU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343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Напередодні Міжнародного жіночого дня у прямому ефірі відбувся святковий розіграш лотереї “Красуня” </a:t>
            </a:r>
            <a:endParaRPr lang="ru-RU" sz="28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49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У 2020-2021 навчальному році  в закладі функціонували:</a:t>
            </a:r>
            <a:endParaRPr lang="ru-RU" sz="32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456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Солодкі подарунки діти отримали від Терешківської сільської ради, КЗ “Центру ркдтсмп” Терешківської сільської ради та ліцею</a:t>
            </a:r>
            <a:endParaRPr lang="ru-RU" sz="28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510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До новорічних свят у  фойє ліцею </a:t>
            </a:r>
            <a:br>
              <a:rPr lang="ru-RU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було створено Казкове містечко, яке охопило все </a:t>
            </a:r>
            <a:br>
              <a:rPr lang="ru-RU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різноманіття новорічних жанрів</a:t>
            </a:r>
            <a:endParaRPr lang="ru-RU" sz="28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976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40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78437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«Екологічні акції «Одна пальчикова батарейка забруднює природу на півстоліття» та «Звільни природу від батарейок» 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372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b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Ціннісне ставлення до праці 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965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mtClean="0">
                <a:effectLst/>
              </a:rPr>
              <a:t> </a:t>
            </a:r>
            <a:r>
              <a:rPr lang="uk-UA" sz="3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Конкурс «Дерево добра»</a:t>
            </a:r>
            <a:endParaRPr lang="ru-RU" sz="3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664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Тиждень толерантності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94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600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Сім</a:t>
            </a:r>
            <a:r>
              <a:rPr lang="en-US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я у</a:t>
            </a:r>
            <a:r>
              <a:rPr lang="ru-RU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чня 3-А класу Семененка Назара </a:t>
            </a:r>
            <a:r>
              <a:rPr lang="uk-UA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здобула перемогу</a:t>
            </a:r>
            <a:r>
              <a:rPr lang="ru-RU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в обласному </a:t>
            </a:r>
            <a:r>
              <a:rPr lang="uk-UA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естивалі  </a:t>
            </a:r>
            <a:br>
              <a:rPr lang="ru-RU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"Мама, тато, я - спортивна сім`я" </a:t>
            </a:r>
            <a:r>
              <a:rPr lang="ru-RU" sz="2800" smtClean="0">
                <a:effectLst/>
              </a:rPr>
              <a:t/>
            </a:r>
            <a:br>
              <a:rPr lang="ru-RU" sz="2800" smtClean="0">
                <a:effectLst/>
              </a:rPr>
            </a:b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948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Місячник «Увага! Діти на дорозі»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75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uk-UA" sz="3200" b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Порівняльний аналіз </a:t>
            </a:r>
            <a:br>
              <a:rPr lang="uk-UA" sz="3200" b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</a:br>
            <a:r>
              <a:rPr lang="uk-UA" sz="3200" b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кількісного складу  учнів</a:t>
            </a:r>
            <a:r>
              <a:rPr lang="ru-RU" sz="3200" smtClean="0">
                <a:solidFill>
                  <a:srgbClr val="FF0000"/>
                </a:solidFill>
                <a:effectLst/>
                <a:latin typeface="Calibri"/>
                <a:ea typeface="Calibri"/>
              </a:rPr>
              <a:t/>
            </a:r>
            <a:br>
              <a:rPr lang="ru-RU" sz="3200" smtClean="0">
                <a:solidFill>
                  <a:srgbClr val="FF0000"/>
                </a:solidFill>
                <a:effectLst/>
                <a:latin typeface="Calibri"/>
                <a:ea typeface="Calibri"/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652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Велика увага  адміністрацією  та педагогічним колективом приділяється  змістовному дозвіллю учнів. Тож у  закладі  працює 16 предметних гуртків та 17 позашкільних гуртків різного спрямування (національно-патріотичного, естетичного, декоративно-прикладного, спортивного та природничого напрямків) 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824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b="1" smtClean="0">
                <a:solidFill>
                  <a:srgbClr val="EE2212"/>
                </a:solidFill>
                <a:effectLst/>
                <a:latin typeface="Times New Roman" pitchFamily="18" charset="0"/>
                <a:cs typeface="Times New Roman" pitchFamily="18" charset="0"/>
              </a:rPr>
              <a:t>Робота гуртків </a:t>
            </a:r>
            <a:endParaRPr lang="ru-RU" sz="3600" b="1" dirty="0">
              <a:solidFill>
                <a:srgbClr val="EE221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089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smtClean="0">
                <a:effectLst/>
                <a:latin typeface="Times New Roman"/>
                <a:ea typeface="Times New Roman"/>
              </a:rPr>
              <a:t> </a:t>
            </a:r>
            <a:endParaRPr lang="ru-RU" sz="3100" b="1" dirty="0">
              <a:solidFill>
                <a:srgbClr val="EA2D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417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946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Нове технологічне обладнання для харчоблоку</a:t>
            </a:r>
            <a:endParaRPr lang="ru-RU" sz="2800" b="1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38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smtClean="0">
                <a:solidFill>
                  <a:srgbClr val="EE2212"/>
                </a:solidFill>
                <a:effectLst/>
                <a:latin typeface="Times New Roman" pitchFamily="18" charset="0"/>
                <a:cs typeface="Times New Roman" pitchFamily="18" charset="0"/>
              </a:rPr>
              <a:t>Веб-сайт ліцею</a:t>
            </a:r>
            <a:endParaRPr lang="ru-RU" b="1" dirty="0">
              <a:solidFill>
                <a:srgbClr val="EE221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152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2400" b="1" i="1" smtClean="0">
                <a:solidFill>
                  <a:srgbClr val="EA2D00"/>
                </a:solidFill>
                <a:effectLst/>
                <a:latin typeface="Bookman Old Style" pitchFamily="18" charset="0"/>
              </a:rPr>
              <a:t>ЗВІТ ДИРЕКТОРА </a:t>
            </a:r>
            <a:br>
              <a:rPr lang="ru-RU" sz="2400" b="1" i="1" smtClean="0">
                <a:solidFill>
                  <a:srgbClr val="EA2D00"/>
                </a:solidFill>
                <a:effectLst/>
                <a:latin typeface="Bookman Old Style" pitchFamily="18" charset="0"/>
              </a:rPr>
            </a:br>
            <a:r>
              <a:rPr lang="ru-RU" sz="2400" b="1" i="1" smtClean="0">
                <a:solidFill>
                  <a:srgbClr val="EA2D00"/>
                </a:solidFill>
                <a:effectLst/>
                <a:latin typeface="Bookman Old Style" pitchFamily="18" charset="0"/>
              </a:rPr>
              <a:t>ТЕРЕШКІВСЬКОГО ЛІЦЕЮ </a:t>
            </a:r>
            <a:br>
              <a:rPr lang="ru-RU" sz="2400" b="1" i="1" smtClean="0">
                <a:solidFill>
                  <a:srgbClr val="EA2D00"/>
                </a:solidFill>
                <a:effectLst/>
                <a:latin typeface="Bookman Old Style" pitchFamily="18" charset="0"/>
              </a:rPr>
            </a:br>
            <a:r>
              <a:rPr lang="ru-RU" sz="2400" b="1" i="1" smtClean="0">
                <a:solidFill>
                  <a:srgbClr val="EA2D00"/>
                </a:solidFill>
                <a:effectLst/>
                <a:latin typeface="Bookman Old Style" pitchFamily="18" charset="0"/>
              </a:rPr>
              <a:t>ПРО СВОЮ ДІЯЛЬНІСТЬ </a:t>
            </a:r>
            <a:br>
              <a:rPr lang="ru-RU" sz="2400" b="1" i="1" smtClean="0">
                <a:solidFill>
                  <a:srgbClr val="EA2D00"/>
                </a:solidFill>
                <a:effectLst/>
                <a:latin typeface="Bookman Old Style" pitchFamily="18" charset="0"/>
              </a:rPr>
            </a:br>
            <a:r>
              <a:rPr lang="ru-RU" sz="2400" b="1" i="1" smtClean="0">
                <a:solidFill>
                  <a:srgbClr val="EA2D00"/>
                </a:solidFill>
                <a:effectLst/>
                <a:latin typeface="Bookman Old Style" pitchFamily="18" charset="0"/>
              </a:rPr>
              <a:t>ПЕРЕД ПЕДАГОГІЧНИМ КОЛЕКТИВОМ </a:t>
            </a:r>
            <a:br>
              <a:rPr lang="ru-RU" sz="2400" b="1" i="1" smtClean="0">
                <a:solidFill>
                  <a:srgbClr val="EA2D00"/>
                </a:solidFill>
                <a:effectLst/>
                <a:latin typeface="Bookman Old Style" pitchFamily="18" charset="0"/>
              </a:rPr>
            </a:br>
            <a:r>
              <a:rPr lang="ru-RU" sz="2400" b="1" i="1" smtClean="0">
                <a:solidFill>
                  <a:srgbClr val="EA2D00"/>
                </a:solidFill>
                <a:effectLst/>
                <a:latin typeface="Bookman Old Style" pitchFamily="18" charset="0"/>
              </a:rPr>
              <a:t>І ГРОМАДСЬКІСТЮ </a:t>
            </a:r>
            <a:br>
              <a:rPr lang="ru-RU" sz="2400" b="1" i="1" smtClean="0">
                <a:solidFill>
                  <a:srgbClr val="EA2D00"/>
                </a:solidFill>
                <a:effectLst/>
                <a:latin typeface="Bookman Old Style" pitchFamily="18" charset="0"/>
              </a:rPr>
            </a:br>
            <a:r>
              <a:rPr lang="ru-RU" sz="2400" b="1" i="1" smtClean="0">
                <a:solidFill>
                  <a:srgbClr val="EA2D00"/>
                </a:solidFill>
                <a:effectLst/>
                <a:latin typeface="Bookman Old Style" pitchFamily="18" charset="0"/>
              </a:rPr>
              <a:t>ЗА 2020-2021 </a:t>
            </a:r>
            <a:br>
              <a:rPr lang="ru-RU" sz="2400" b="1" i="1" smtClean="0">
                <a:solidFill>
                  <a:srgbClr val="EA2D00"/>
                </a:solidFill>
                <a:effectLst/>
                <a:latin typeface="Bookman Old Style" pitchFamily="18" charset="0"/>
              </a:rPr>
            </a:br>
            <a:r>
              <a:rPr lang="ru-RU" sz="2400" b="1" i="1" smtClean="0">
                <a:solidFill>
                  <a:srgbClr val="EA2D00"/>
                </a:solidFill>
                <a:effectLst/>
                <a:latin typeface="Bookman Old Style" pitchFamily="18" charset="0"/>
              </a:rPr>
              <a:t>НАВЧАЛЬНИЙ РІК</a:t>
            </a:r>
            <a:endParaRPr lang="ru-RU" sz="24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717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47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 algn="ctr" eaLnBrk="0" hangingPunct="0">
              <a:spcBef>
                <a:spcPts val="0"/>
              </a:spcBef>
              <a:buNone/>
              <a:defRPr/>
            </a:pPr>
            <a:r>
              <a:rPr lang="uk-UA" sz="2600" b="1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Директор ліцею – Пилипенко Катерина Олексіївна, вчитель вищої категорії, старший вчитель.</a:t>
            </a:r>
            <a:br>
              <a:rPr lang="uk-UA" sz="2600" b="1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2600" b="1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Кількість педагогічних працівників </a:t>
            </a:r>
            <a:r>
              <a:rPr lang="uk-UA" sz="2600" b="1" i="1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57</a:t>
            </a:r>
            <a:r>
              <a:rPr lang="uk-UA" sz="2600" b="1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uk-UA" sz="2600" b="1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uk-UA" sz="2600" b="1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Серед педагогічних працівників</a:t>
            </a:r>
            <a:r>
              <a:rPr lang="uk-UA" sz="2600" b="1" smtClean="0">
                <a:ln w="635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endParaRPr lang="uk-UA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51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00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ліцею, майбутніх інтелектуалів українського суспільства, навчають 57 творчих педагогів,  які  сіють у серцях вихованців зерна людяності, патріотизму, національної гідності. У педагогічному колективі панує тверде переконання, що кожен учень — це унікальна і неповторна індивідуальність</a:t>
            </a:r>
            <a:endParaRPr lang="ru-RU" sz="2000" dirty="0"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21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798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632</Words>
  <Application>Microsoft Office PowerPoint</Application>
  <PresentationFormat>Экран (4:3)</PresentationFormat>
  <Paragraphs>47</Paragraphs>
  <Slides>67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3" baseType="lpstr">
      <vt:lpstr>Arial</vt:lpstr>
      <vt:lpstr>Bookman Old Style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Станом  на  05.09.2020  року  в  закладах   функціонує 32 класи, у яких навчається 574 здобувачі освіти.  Середня наповнюваність класів – 20  учнів   </vt:lpstr>
      <vt:lpstr>У 2020-2021 навчальному році  в закладі функціонували:</vt:lpstr>
      <vt:lpstr>Порівняльний аналіз  кількісного складу  учнів </vt:lpstr>
      <vt:lpstr>Директор ліцею – Пилипенко Катерина Олексіївна, вчитель вищої категорії, старший вчитель. Кількість педагогічних працівників 57 Серед педагогічних працівників: </vt:lpstr>
      <vt:lpstr>Учнів ліцею, майбутніх інтелектуалів українського суспільства, навчають 57 творчих педагогів,  які  сіють у серцях вихованців зерна людяності, патріотизму, національної гідності. У педагогічному колективі панує тверде переконання, що кожен учень — це унікальна і неповторна індивідуальність</vt:lpstr>
      <vt:lpstr>Презентация PowerPoint</vt:lpstr>
      <vt:lpstr>Презентация PowerPoint</vt:lpstr>
      <vt:lpstr>Адміністрація закладу </vt:lpstr>
      <vt:lpstr>Презентация PowerPoint</vt:lpstr>
      <vt:lpstr>Презентация PowerPoint</vt:lpstr>
      <vt:lpstr>Моніторинг оцінювання учнів 1- 3-х класів   Терешківський ліцей</vt:lpstr>
      <vt:lpstr>Моніторинг оцінювання учнів 1- 3-х класів   Вацівська філія І-ІІ ступенів ім. В. Тюріна</vt:lpstr>
      <vt:lpstr>Моніторинг оцінювання учнів 1- 3-х класів   Кашубівська філія І ступеня</vt:lpstr>
      <vt:lpstr>Моніторинг оцінювання учнів 1- 3-х класів</vt:lpstr>
      <vt:lpstr>Презентация PowerPoint</vt:lpstr>
      <vt:lpstr>Презентация PowerPoint</vt:lpstr>
      <vt:lpstr>За результатами оцінювання навчальних досягнень учнів за навчальний рік, із 387 учнів 4-11– х класів  закладу маємо такі показники (Терешківський ліцей) </vt:lpstr>
      <vt:lpstr>За результатами оцінювання навчальних досягнень учнів за навчальний рік, із 387 учнів 4-11– х класів  закладу маємо такі показники (Вацівська філія І-ІІ ступенів)</vt:lpstr>
      <vt:lpstr>І етап Всеукраїнського  конкурсу - захисту учнівських  науково-дослідницьких робіт (МАН) </vt:lpstr>
      <vt:lpstr>Презентация PowerPoint</vt:lpstr>
      <vt:lpstr>Презентация PowerPoint</vt:lpstr>
      <vt:lpstr>Презентация PowerPoint</vt:lpstr>
      <vt:lpstr>Засідання методичної комісії суспільно-гуманітарних та мистецьких дисциплін</vt:lpstr>
      <vt:lpstr>Засідання методичної комісії   початкових класів</vt:lpstr>
      <vt:lpstr>З 18 по 23 грудня 2020 року у Терешківському ліцеї пройшли творчі звіти педагогічних працівників, які будуть проходити атестацію у 2021 році: вихователя групи подовженого дня Чепіги Ганни Миколаївни та вчителів початкових класів Рябенко Надії Миколаївни,  Циб Ніни Іванівни.</vt:lpstr>
      <vt:lpstr>Засідання атестаційної комісії І рівня</vt:lpstr>
      <vt:lpstr>Засідання методичної ради</vt:lpstr>
      <vt:lpstr>Засідання атестаційної комісії ІІ рівня</vt:lpstr>
      <vt:lpstr>Презентация PowerPoint</vt:lpstr>
      <vt:lpstr>Презентация PowerPoint</vt:lpstr>
      <vt:lpstr>Заклад відвідав заступник міністра Міністерства у справах ветеранів  Ігор Безкаравайний </vt:lpstr>
      <vt:lpstr>До Дня пам’яті жертв  голодомору і політичних репресій «І свічка плакала в скорботі…» </vt:lpstr>
      <vt:lpstr>До Дня пам’яті Героїв Небесної сотні</vt:lpstr>
      <vt:lpstr>Тиждень української мови</vt:lpstr>
      <vt:lpstr>Всеукраїнський тиждень права</vt:lpstr>
      <vt:lpstr> Перемога в обласному  конкурсі на кращу матеріальну базу  військово-патріотичного та фізичного виховання</vt:lpstr>
      <vt:lpstr>Виставка-фотопроєкт  «Життя триває»</vt:lpstr>
      <vt:lpstr>Зустріч одиннадцятикласників  з учасниками бойових дій на Сході України</vt:lpstr>
      <vt:lpstr>Історична експрес-подорож   “Маю честь захищати Україну” до Дня збройних сил України  </vt:lpstr>
      <vt:lpstr> </vt:lpstr>
      <vt:lpstr>Презентация PowerPoint</vt:lpstr>
      <vt:lpstr>До 150-річчя з Дня народження Л.Українки учні 10 класу Головань Марія та Одарюк Олександр на конкурсі “Змагаймося за нове життя”представили уривок з феєричної п’єси Лесі Українки “Лісова пісня” (керівник – вчитель української мови і літератури Дяченко В.Г.)</vt:lpstr>
      <vt:lpstr> Команда Терешківського ліцею "Канікули" взяла участь в обласному  фестивалі-конкурсі "ГуморFEST"  </vt:lpstr>
      <vt:lpstr>Презентация PowerPoint</vt:lpstr>
      <vt:lpstr>Читання поезій Кобзаря англійською мовою</vt:lpstr>
      <vt:lpstr>Напередодні Міжнародного жіночого дня у прямому ефірі відбувся святковий розіграш лотереї “Красуня” </vt:lpstr>
      <vt:lpstr>Солодкі подарунки діти отримали від Терешківської сільської ради, КЗ “Центру ркдтсмп” Терешківської сільської ради та ліцею</vt:lpstr>
      <vt:lpstr>До новорічних свят у  фойє ліцею  було створено Казкове містечко, яке охопило все  різноманіття новорічних жанрів</vt:lpstr>
      <vt:lpstr>Презентация PowerPoint</vt:lpstr>
      <vt:lpstr>«Екологічні акції «Одна пальчикова батарейка забруднює природу на півстоліття» та «Звільни природу від батарейок» </vt:lpstr>
      <vt:lpstr>Ціннісне ставлення до праці </vt:lpstr>
      <vt:lpstr> Конкурс «Дерево добра»</vt:lpstr>
      <vt:lpstr>Тиждень толерантності</vt:lpstr>
      <vt:lpstr>Презентация PowerPoint</vt:lpstr>
      <vt:lpstr>Сім’я учня 3-А класу Семененка Назара  здобула перемогу в обласному фестивалі   "Мама, тато, я - спортивна сім`я"  </vt:lpstr>
      <vt:lpstr>Місячник «Увага! Діти на дорозі»</vt:lpstr>
      <vt:lpstr>Велика увага  адміністрацією  та педагогічним колективом приділяється  змістовному дозвіллю учнів. Тож у  закладі  працює 16 предметних гуртків та 17 позашкільних гуртків різного спрямування (національно-патріотичного, естетичного, декоративно-прикладного, спортивного та природничого напрямків)  </vt:lpstr>
      <vt:lpstr>Робота гуртків </vt:lpstr>
      <vt:lpstr> </vt:lpstr>
      <vt:lpstr>Презентация PowerPoint</vt:lpstr>
      <vt:lpstr>Нове технологічне обладнання для харчоблоку</vt:lpstr>
      <vt:lpstr>Веб-сайт ліцею</vt:lpstr>
      <vt:lpstr>ЗВІТ ДИРЕКТОРА  ТЕРЕШКІВСЬКОГО ЛІЦЕЮ  ПРО СВОЮ ДІЯЛЬНІСТЬ  ПЕРЕД ПЕДАГОГІЧНИМ КОЛЕКТИВОМ  І ГРОМАДСЬКІСТЮ  ЗА 2020-2021  НАВЧАЛЬНИЙ РІК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Nastia</dc:creator>
  <cp:lastModifiedBy>Nastia</cp:lastModifiedBy>
  <cp:revision>1</cp:revision>
  <dcterms:created xsi:type="dcterms:W3CDTF">2021-07-12T19:05:26Z</dcterms:created>
  <dcterms:modified xsi:type="dcterms:W3CDTF">2021-07-12T19:05:26Z</dcterms:modified>
</cp:coreProperties>
</file>